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Verdana" panose="020B0604030504040204" pitchFamily="34" charset="0"/>
      <p:regular r:id="rId11"/>
      <p:bold r:id="rId12"/>
      <p:italic r:id="rId13"/>
      <p:boldItalic r:id="rId14"/>
    </p:embeddedFont>
    <p:embeddedFont>
      <p:font typeface="Lato" panose="020B0604020202020204" charset="0"/>
      <p:regular r:id="rId15"/>
      <p:bold r:id="rId16"/>
      <p:italic r:id="rId17"/>
      <p:boldItalic r:id="rId18"/>
    </p:embeddedFont>
    <p:embeddedFont>
      <p:font typeface="Ralew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965474a9_3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965474a9_3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965474a9_3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965474a9_3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b9a0b074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b9a0b074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cb9a0b07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290f1694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290f1694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290f1694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290f1694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Effects of Social Media on Teen Depression and Suicide</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Roxanna Teeling MAS, LMSW</a:t>
            </a:r>
            <a:endParaRPr sz="2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53350" y="79975"/>
            <a:ext cx="4045200" cy="488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Survey</a:t>
            </a:r>
            <a:endParaRPr/>
          </a:p>
          <a:p>
            <a:pPr marL="457200" lvl="0" indent="-317500" algn="l" rtl="0">
              <a:spcBef>
                <a:spcPts val="0"/>
              </a:spcBef>
              <a:spcAft>
                <a:spcPts val="0"/>
              </a:spcAft>
              <a:buClr>
                <a:srgbClr val="222222"/>
              </a:buClr>
              <a:buSzPts val="1400"/>
              <a:buFont typeface="Arial"/>
              <a:buChar char="●"/>
            </a:pPr>
            <a:r>
              <a:rPr lang="en" sz="1400" b="0">
                <a:solidFill>
                  <a:srgbClr val="222222"/>
                </a:solidFill>
                <a:highlight>
                  <a:srgbClr val="FFFFFF"/>
                </a:highlight>
                <a:latin typeface="Arial"/>
                <a:ea typeface="Arial"/>
                <a:cs typeface="Arial"/>
                <a:sym typeface="Arial"/>
              </a:rPr>
              <a:t>Are you female?</a:t>
            </a:r>
            <a:endParaRPr sz="1400" b="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b="0">
                <a:solidFill>
                  <a:srgbClr val="222222"/>
                </a:solidFill>
                <a:highlight>
                  <a:srgbClr val="FFFFFF"/>
                </a:highlight>
                <a:latin typeface="Arial"/>
                <a:ea typeface="Arial"/>
                <a:cs typeface="Arial"/>
                <a:sym typeface="Arial"/>
              </a:rPr>
              <a:t>Do you own a smartphone?</a:t>
            </a:r>
            <a:endParaRPr sz="1400" b="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b="0">
                <a:solidFill>
                  <a:srgbClr val="222222"/>
                </a:solidFill>
                <a:highlight>
                  <a:srgbClr val="FFFFFF"/>
                </a:highlight>
                <a:latin typeface="Arial"/>
                <a:ea typeface="Arial"/>
                <a:cs typeface="Arial"/>
                <a:sym typeface="Arial"/>
              </a:rPr>
              <a:t>Did you get your phone before the age of 14?</a:t>
            </a:r>
            <a:endParaRPr sz="1400" b="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b="0">
                <a:solidFill>
                  <a:srgbClr val="222222"/>
                </a:solidFill>
                <a:highlight>
                  <a:srgbClr val="FFFFFF"/>
                </a:highlight>
                <a:latin typeface="Arial"/>
                <a:ea typeface="Arial"/>
                <a:cs typeface="Arial"/>
                <a:sym typeface="Arial"/>
              </a:rPr>
              <a:t>Do you spend more than 30 minutes at a time on social media?</a:t>
            </a:r>
            <a:endParaRPr sz="1400" b="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b="0">
                <a:solidFill>
                  <a:srgbClr val="222222"/>
                </a:solidFill>
                <a:highlight>
                  <a:srgbClr val="FFFFFF"/>
                </a:highlight>
                <a:latin typeface="Arial"/>
                <a:ea typeface="Arial"/>
                <a:cs typeface="Arial"/>
                <a:sym typeface="Arial"/>
              </a:rPr>
              <a:t>Do you spend more than 2 hours per day on social media?</a:t>
            </a:r>
            <a:endParaRPr sz="1400" b="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b="0">
                <a:solidFill>
                  <a:srgbClr val="222222"/>
                </a:solidFill>
                <a:highlight>
                  <a:srgbClr val="FFFFFF"/>
                </a:highlight>
                <a:latin typeface="Arial"/>
                <a:ea typeface="Arial"/>
                <a:cs typeface="Arial"/>
                <a:sym typeface="Arial"/>
              </a:rPr>
              <a:t>Is your phone, computer, IPad, TV in your room when you sleep?</a:t>
            </a:r>
            <a:endParaRPr sz="1400" b="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b="0">
                <a:solidFill>
                  <a:srgbClr val="222222"/>
                </a:solidFill>
                <a:highlight>
                  <a:srgbClr val="FFFFFF"/>
                </a:highlight>
                <a:latin typeface="Arial"/>
                <a:ea typeface="Arial"/>
                <a:cs typeface="Arial"/>
                <a:sym typeface="Arial"/>
              </a:rPr>
              <a:t>Do you compare yourself to other people your age?</a:t>
            </a:r>
            <a:endParaRPr sz="1400" b="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b="0">
                <a:solidFill>
                  <a:srgbClr val="222222"/>
                </a:solidFill>
                <a:highlight>
                  <a:srgbClr val="FFFFFF"/>
                </a:highlight>
                <a:latin typeface="Arial"/>
                <a:ea typeface="Arial"/>
                <a:cs typeface="Arial"/>
                <a:sym typeface="Arial"/>
              </a:rPr>
              <a:t>Are you rested when you wake up, ready to start the day?</a:t>
            </a:r>
            <a:endParaRPr sz="1400" b="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b="0">
                <a:solidFill>
                  <a:srgbClr val="222222"/>
                </a:solidFill>
                <a:highlight>
                  <a:srgbClr val="FFFFFF"/>
                </a:highlight>
                <a:latin typeface="Arial"/>
                <a:ea typeface="Arial"/>
                <a:cs typeface="Arial"/>
                <a:sym typeface="Arial"/>
              </a:rPr>
              <a:t>Do you feel isolated, lonely, or left out some of the time?</a:t>
            </a:r>
            <a:endParaRPr sz="1400" b="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b="0">
                <a:solidFill>
                  <a:srgbClr val="222222"/>
                </a:solidFill>
                <a:highlight>
                  <a:srgbClr val="FFFFFF"/>
                </a:highlight>
                <a:latin typeface="Arial"/>
                <a:ea typeface="Arial"/>
                <a:cs typeface="Arial"/>
                <a:sym typeface="Arial"/>
              </a:rPr>
              <a:t>Have you ever felt depressed or had thoughts of suicide?</a:t>
            </a:r>
            <a:endParaRPr sz="1400" b="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400"/>
          </a:p>
        </p:txBody>
      </p:sp>
      <p:pic>
        <p:nvPicPr>
          <p:cNvPr id="79" name="Google Shape;79;p14"/>
          <p:cNvPicPr preferRelativeResize="0"/>
          <p:nvPr/>
        </p:nvPicPr>
        <p:blipFill rotWithShape="1">
          <a:blip r:embed="rId3">
            <a:alphaModFix/>
          </a:blip>
          <a:srcRect t="1574" r="21235"/>
          <a:stretch/>
        </p:blipFill>
        <p:spPr>
          <a:xfrm>
            <a:off x="4572000" y="291850"/>
            <a:ext cx="4572000" cy="4559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5"/>
          <p:cNvSpPr txBox="1">
            <a:spLocks noGrp="1"/>
          </p:cNvSpPr>
          <p:nvPr>
            <p:ph type="body" idx="1"/>
          </p:nvPr>
        </p:nvSpPr>
        <p:spPr>
          <a:xfrm>
            <a:off x="3246600" y="121600"/>
            <a:ext cx="5619900" cy="487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dk1"/>
                </a:solidFill>
              </a:rPr>
              <a:t>Statistics</a:t>
            </a:r>
            <a:endParaRPr sz="3000" b="1">
              <a:solidFill>
                <a:schemeClr val="dk1"/>
              </a:solidFil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92% of teens own a smartphone</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Of those studied with high rates of social media use -up to 66% of teens and young adults reported depression</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Over half a million 8-12 graders studied -exhibited high levels of depression increased by 33%  -in this same study the suicide rate for girls increased by 65%</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Increase of young adults seeking counseling specifically for depression by 30%</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A study reported in the JAMA of Pediatrics, July of 2019 shows evidence that social media causes depression</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This research also shows, each one-hour period on social media can significantly increase depression</a:t>
            </a:r>
            <a:endParaRPr sz="1400">
              <a:solidFill>
                <a:srgbClr val="222222"/>
              </a:solidFill>
              <a:highlight>
                <a:srgbClr val="FFFFFF"/>
              </a:highlight>
              <a:latin typeface="Arial"/>
              <a:ea typeface="Arial"/>
              <a:cs typeface="Arial"/>
              <a:sym typeface="Arial"/>
            </a:endParaRPr>
          </a:p>
          <a:p>
            <a:pPr marL="457200" lvl="0" indent="-317500" algn="l" rtl="0">
              <a:spcBef>
                <a:spcPts val="0"/>
              </a:spcBef>
              <a:spcAft>
                <a:spcPts val="0"/>
              </a:spcAft>
              <a:buClr>
                <a:srgbClr val="222222"/>
              </a:buClr>
              <a:buSzPts val="1400"/>
              <a:buFont typeface="Arial"/>
              <a:buChar char="●"/>
            </a:pPr>
            <a:r>
              <a:rPr lang="en" sz="1400">
                <a:solidFill>
                  <a:srgbClr val="222222"/>
                </a:solidFill>
                <a:highlight>
                  <a:srgbClr val="FFFFFF"/>
                </a:highlight>
                <a:latin typeface="Arial"/>
                <a:ea typeface="Arial"/>
                <a:cs typeface="Arial"/>
                <a:sym typeface="Arial"/>
              </a:rPr>
              <a:t>Brain mapping shows the brain reward center responds with each "like" or "heart" essentially acting just like a substance - dopamine burst</a:t>
            </a:r>
            <a:endParaRPr sz="1800">
              <a:solidFill>
                <a:srgbClr val="000000"/>
              </a:solidFill>
            </a:endParaRPr>
          </a:p>
        </p:txBody>
      </p:sp>
      <p:pic>
        <p:nvPicPr>
          <p:cNvPr id="85" name="Google Shape;85;p15"/>
          <p:cNvPicPr preferRelativeResize="0"/>
          <p:nvPr/>
        </p:nvPicPr>
        <p:blipFill rotWithShape="1">
          <a:blip r:embed="rId3">
            <a:alphaModFix/>
          </a:blip>
          <a:srcRect l="25463" r="20485"/>
          <a:stretch/>
        </p:blipFill>
        <p:spPr>
          <a:xfrm>
            <a:off x="0" y="0"/>
            <a:ext cx="30399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6"/>
          <p:cNvPicPr preferRelativeResize="0"/>
          <p:nvPr/>
        </p:nvPicPr>
        <p:blipFill rotWithShape="1">
          <a:blip r:embed="rId3">
            <a:alphaModFix/>
          </a:blip>
          <a:srcRect r="11111" b="5329"/>
          <a:stretch/>
        </p:blipFill>
        <p:spPr>
          <a:xfrm>
            <a:off x="0" y="0"/>
            <a:ext cx="9144000" cy="5143500"/>
          </a:xfrm>
          <a:prstGeom prst="rect">
            <a:avLst/>
          </a:prstGeom>
          <a:noFill/>
          <a:ln>
            <a:noFill/>
          </a:ln>
        </p:spPr>
      </p:pic>
      <p:sp>
        <p:nvSpPr>
          <p:cNvPr id="91" name="Google Shape;91;p16"/>
          <p:cNvSpPr txBox="1">
            <a:spLocks noGrp="1"/>
          </p:cNvSpPr>
          <p:nvPr>
            <p:ph type="title"/>
          </p:nvPr>
        </p:nvSpPr>
        <p:spPr>
          <a:xfrm>
            <a:off x="234478" y="323016"/>
            <a:ext cx="62442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a:solidFill>
                  <a:schemeClr val="accent5"/>
                </a:solidFill>
              </a:rPr>
              <a:t>What are the risks?</a:t>
            </a:r>
            <a:endParaRPr sz="4200">
              <a:solidFill>
                <a:schemeClr val="accent5"/>
              </a:solidFill>
            </a:endParaRPr>
          </a:p>
          <a:p>
            <a:pPr marL="0" lvl="0" indent="0" algn="l" rtl="0">
              <a:spcBef>
                <a:spcPts val="1000"/>
              </a:spcBef>
              <a:spcAft>
                <a:spcPts val="0"/>
              </a:spcAft>
              <a:buNone/>
            </a:pPr>
            <a:r>
              <a:rPr lang="en" sz="2100" b="0"/>
              <a:t>Increased depression</a:t>
            </a:r>
            <a:endParaRPr sz="2100" b="0"/>
          </a:p>
          <a:p>
            <a:pPr marL="0" lvl="0" indent="0" algn="l" rtl="0">
              <a:spcBef>
                <a:spcPts val="1000"/>
              </a:spcBef>
              <a:spcAft>
                <a:spcPts val="0"/>
              </a:spcAft>
              <a:buNone/>
            </a:pPr>
            <a:r>
              <a:rPr lang="en" sz="2100" b="0"/>
              <a:t>Increased thoughts and completion of suicide</a:t>
            </a:r>
            <a:endParaRPr sz="2100" b="0"/>
          </a:p>
          <a:p>
            <a:pPr marL="0" lvl="0" indent="0" algn="l" rtl="0">
              <a:spcBef>
                <a:spcPts val="1000"/>
              </a:spcBef>
              <a:spcAft>
                <a:spcPts val="0"/>
              </a:spcAft>
              <a:buNone/>
            </a:pPr>
            <a:r>
              <a:rPr lang="en" sz="2100" b="0"/>
              <a:t>Less healthy activity </a:t>
            </a:r>
            <a:r>
              <a:rPr lang="en" sz="1800" b="0"/>
              <a:t>(physical, learning, development)</a:t>
            </a:r>
            <a:endParaRPr sz="1800" b="0"/>
          </a:p>
          <a:p>
            <a:pPr marL="0" lvl="0" indent="0" algn="l" rtl="0">
              <a:spcBef>
                <a:spcPts val="1000"/>
              </a:spcBef>
              <a:spcAft>
                <a:spcPts val="0"/>
              </a:spcAft>
              <a:buNone/>
            </a:pPr>
            <a:r>
              <a:rPr lang="en" sz="2100" b="0"/>
              <a:t>Sleep deprivation</a:t>
            </a:r>
            <a:r>
              <a:rPr lang="en" sz="1800" b="0"/>
              <a:t> (melatonin disruption, interrupted sleep, less REM sleep)</a:t>
            </a:r>
            <a:endParaRPr sz="1800" b="0"/>
          </a:p>
          <a:p>
            <a:pPr marL="0" lvl="0" indent="0" algn="l" rtl="0">
              <a:spcBef>
                <a:spcPts val="1000"/>
              </a:spcBef>
              <a:spcAft>
                <a:spcPts val="1000"/>
              </a:spcAft>
              <a:buNone/>
            </a:pPr>
            <a:r>
              <a:rPr lang="en" sz="2100" b="0"/>
              <a:t>Lower self esteem (</a:t>
            </a:r>
            <a:r>
              <a:rPr lang="en" sz="1800" b="0"/>
              <a:t>comparison to others, curated images: prettier, richer, thinner, popular, fear of being rejected</a:t>
            </a:r>
            <a:endParaRPr sz="2400" u="sng">
              <a:solidFill>
                <a:schemeClr val="accent5"/>
              </a:solidFill>
            </a:endParaRPr>
          </a:p>
        </p:txBody>
      </p:sp>
      <p:grpSp>
        <p:nvGrpSpPr>
          <p:cNvPr id="92" name="Google Shape;92;p16"/>
          <p:cNvGrpSpPr/>
          <p:nvPr/>
        </p:nvGrpSpPr>
        <p:grpSpPr>
          <a:xfrm>
            <a:off x="6773176" y="1994185"/>
            <a:ext cx="2220677" cy="3006942"/>
            <a:chOff x="6803275" y="395363"/>
            <a:chExt cx="2212050" cy="2537076"/>
          </a:xfrm>
        </p:grpSpPr>
        <p:pic>
          <p:nvPicPr>
            <p:cNvPr id="93" name="Google Shape;93;p16"/>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id="94" name="Google Shape;94;p16" descr="Piece of duct tape sticking a note to the slide"/>
            <p:cNvPicPr preferRelativeResize="0"/>
            <p:nvPr/>
          </p:nvPicPr>
          <p:blipFill rotWithShape="1">
            <a:blip r:embed="rId5">
              <a:alphaModFix/>
            </a:blip>
            <a:srcRect l="9244" t="5926" r="2118" b="10011"/>
            <a:stretch/>
          </p:blipFill>
          <p:spPr>
            <a:xfrm rot="154826">
              <a:off x="7370663" y="419419"/>
              <a:ext cx="1077273" cy="382687"/>
            </a:xfrm>
            <a:prstGeom prst="rect">
              <a:avLst/>
            </a:prstGeom>
            <a:noFill/>
            <a:ln>
              <a:noFill/>
            </a:ln>
          </p:spPr>
        </p:pic>
        <p:sp>
          <p:nvSpPr>
            <p:cNvPr id="95" name="Google Shape;95;p16"/>
            <p:cNvSpPr txBox="1"/>
            <p:nvPr/>
          </p:nvSpPr>
          <p:spPr>
            <a:xfrm>
              <a:off x="6944797" y="684229"/>
              <a:ext cx="1929000" cy="20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Raleway"/>
                  <a:ea typeface="Raleway"/>
                  <a:cs typeface="Raleway"/>
                  <a:sym typeface="Raleway"/>
                </a:rPr>
                <a:t>Blue light</a:t>
              </a: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en" sz="1200">
                  <a:solidFill>
                    <a:schemeClr val="dk2"/>
                  </a:solidFill>
                  <a:latin typeface="Raleway"/>
                  <a:ea typeface="Raleway"/>
                  <a:cs typeface="Raleway"/>
                  <a:sym typeface="Raleway"/>
                </a:rPr>
                <a:t>All devices have blue lights.  The blue lights shut off the pineal gland in the brain which produces melatonin. Melatonin is the chemical that makes us sleepy and starts the process to physically prepare for a good night's rest.</a:t>
              </a:r>
              <a:endParaRPr b="1">
                <a:solidFill>
                  <a:schemeClr val="dk1"/>
                </a:solidFill>
                <a:latin typeface="Raleway"/>
                <a:ea typeface="Raleway"/>
                <a:cs typeface="Raleway"/>
                <a:sym typeface="Raleway"/>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1969850" y="0"/>
            <a:ext cx="5107025" cy="5143500"/>
          </a:xfrm>
          <a:prstGeom prst="rect">
            <a:avLst/>
          </a:prstGeom>
          <a:noFill/>
          <a:ln>
            <a:noFill/>
          </a:ln>
        </p:spPr>
      </p:pic>
      <p:pic>
        <p:nvPicPr>
          <p:cNvPr id="101" name="Google Shape;101;p17" descr="Piece of duct tape sticking a note to the slide"/>
          <p:cNvPicPr preferRelativeResize="0"/>
          <p:nvPr/>
        </p:nvPicPr>
        <p:blipFill rotWithShape="1">
          <a:blip r:embed="rId4">
            <a:alphaModFix/>
          </a:blip>
          <a:srcRect l="9244" t="5926" r="2118" b="10011"/>
          <a:stretch/>
        </p:blipFill>
        <p:spPr>
          <a:xfrm rot="154829">
            <a:off x="2396037" y="142531"/>
            <a:ext cx="4149425" cy="350537"/>
          </a:xfrm>
          <a:prstGeom prst="rect">
            <a:avLst/>
          </a:prstGeom>
          <a:noFill/>
          <a:ln>
            <a:noFill/>
          </a:ln>
        </p:spPr>
      </p:pic>
      <p:sp>
        <p:nvSpPr>
          <p:cNvPr id="102" name="Google Shape;102;p17"/>
          <p:cNvSpPr txBox="1"/>
          <p:nvPr/>
        </p:nvSpPr>
        <p:spPr>
          <a:xfrm>
            <a:off x="2506000" y="409125"/>
            <a:ext cx="3866700" cy="520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chemeClr val="dk1"/>
                </a:solidFill>
                <a:latin typeface="Raleway"/>
                <a:ea typeface="Raleway"/>
                <a:cs typeface="Raleway"/>
                <a:sym typeface="Raleway"/>
              </a:rPr>
              <a:t>Risk Factors</a:t>
            </a:r>
            <a:endParaRPr sz="2400" b="1">
              <a:solidFill>
                <a:schemeClr val="dk1"/>
              </a:solidFill>
              <a:latin typeface="Raleway"/>
              <a:ea typeface="Raleway"/>
              <a:cs typeface="Raleway"/>
              <a:sym typeface="Raleway"/>
            </a:endParaRPr>
          </a:p>
        </p:txBody>
      </p:sp>
      <p:sp>
        <p:nvSpPr>
          <p:cNvPr id="103" name="Google Shape;103;p17"/>
          <p:cNvSpPr txBox="1">
            <a:spLocks noGrp="1"/>
          </p:cNvSpPr>
          <p:nvPr>
            <p:ph type="body" idx="4294967295"/>
          </p:nvPr>
        </p:nvSpPr>
        <p:spPr>
          <a:xfrm>
            <a:off x="2310325" y="929625"/>
            <a:ext cx="4413900" cy="3977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Owning a phone</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Before the age of 14</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Time</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Spending 30 minutes or more on social media at a time, more than 2 hours per day</a:t>
            </a:r>
            <a:endParaRPr sz="1200">
              <a:latin typeface="Raleway"/>
              <a:ea typeface="Raleway"/>
              <a:cs typeface="Raleway"/>
              <a:sym typeface="Raleway"/>
            </a:endParaRPr>
          </a:p>
          <a:p>
            <a:pPr marL="457200" lvl="0" indent="-304800" algn="l" rtl="0">
              <a:spcBef>
                <a:spcPts val="1000"/>
              </a:spcBef>
              <a:spcAft>
                <a:spcPts val="0"/>
              </a:spcAft>
              <a:buClr>
                <a:schemeClr val="dk1"/>
              </a:buClr>
              <a:buSzPts val="1200"/>
              <a:buFont typeface="Raleway"/>
              <a:buChar char="➔"/>
            </a:pPr>
            <a:r>
              <a:rPr lang="en" sz="1400" b="1">
                <a:solidFill>
                  <a:schemeClr val="dk1"/>
                </a:solidFill>
                <a:latin typeface="Raleway"/>
                <a:ea typeface="Raleway"/>
                <a:cs typeface="Raleway"/>
                <a:sym typeface="Raleway"/>
              </a:rPr>
              <a:t>Sleep</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Using social media one hour prior to bed</a:t>
            </a:r>
            <a:endParaRPr sz="1200">
              <a:latin typeface="Raleway"/>
              <a:ea typeface="Raleway"/>
              <a:cs typeface="Raleway"/>
              <a:sym typeface="Raleway"/>
            </a:endParaRPr>
          </a:p>
          <a:p>
            <a:pPr marL="457200" lvl="0" indent="-304800" algn="l" rtl="0">
              <a:spcBef>
                <a:spcPts val="1000"/>
              </a:spcBef>
              <a:spcAft>
                <a:spcPts val="0"/>
              </a:spcAft>
              <a:buClr>
                <a:schemeClr val="dk1"/>
              </a:buClr>
              <a:buSzPts val="1200"/>
              <a:buFont typeface="Raleway"/>
              <a:buChar char="➔"/>
            </a:pPr>
            <a:r>
              <a:rPr lang="en" sz="1400" b="1">
                <a:solidFill>
                  <a:schemeClr val="dk1"/>
                </a:solidFill>
                <a:latin typeface="Raleway"/>
                <a:ea typeface="Raleway"/>
                <a:cs typeface="Raleway"/>
                <a:sym typeface="Raleway"/>
              </a:rPr>
              <a:t>Alarms</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Set an alarm to help keep you to your limits of 30/2</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Female</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Being a female increases the risk of depression by 33% and suicide by 65%</a:t>
            </a:r>
            <a:endParaRPr sz="1400" b="1">
              <a:solidFill>
                <a:schemeClr val="dk1"/>
              </a:solidFill>
              <a:latin typeface="Raleway"/>
              <a:ea typeface="Raleway"/>
              <a:cs typeface="Raleway"/>
              <a:sym typeface="Raleway"/>
            </a:endParaRPr>
          </a:p>
          <a:p>
            <a:pPr marL="457200" lvl="0" indent="-317500" algn="l" rtl="0">
              <a:spcBef>
                <a:spcPts val="1000"/>
              </a:spcBef>
              <a:spcAft>
                <a:spcPts val="1000"/>
              </a:spcAft>
              <a:buClr>
                <a:schemeClr val="dk1"/>
              </a:buClr>
              <a:buSzPts val="1400"/>
              <a:buFont typeface="Raleway"/>
              <a:buChar char="➔"/>
            </a:pPr>
            <a:r>
              <a:rPr lang="en" sz="1400" b="1">
                <a:solidFill>
                  <a:schemeClr val="dk1"/>
                </a:solidFill>
                <a:latin typeface="Raleway"/>
                <a:ea typeface="Raleway"/>
                <a:cs typeface="Raleway"/>
                <a:sym typeface="Raleway"/>
              </a:rPr>
              <a:t>Connection</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Minimal connection face to face</a:t>
            </a:r>
            <a:endParaRPr sz="1400" b="1">
              <a:solidFill>
                <a:schemeClr val="dk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283100" y="238050"/>
            <a:ext cx="8620500" cy="14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People saying social media causes depression</a:t>
            </a:r>
            <a:endParaRPr/>
          </a:p>
        </p:txBody>
      </p:sp>
      <p:sp>
        <p:nvSpPr>
          <p:cNvPr id="109" name="Google Shape;109;p18"/>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6049089" y="1988900"/>
            <a:ext cx="2629500" cy="22449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txBox="1">
            <a:spLocks noGrp="1"/>
          </p:cNvSpPr>
          <p:nvPr>
            <p:ph type="title"/>
          </p:nvPr>
        </p:nvSpPr>
        <p:spPr>
          <a:xfrm>
            <a:off x="612527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Dr. Melissa Hunt PhD. of </a:t>
            </a:r>
            <a:endParaRPr sz="2100"/>
          </a:p>
          <a:p>
            <a:pPr marL="0" lvl="0" indent="0" algn="l" rtl="0">
              <a:spcBef>
                <a:spcPts val="0"/>
              </a:spcBef>
              <a:spcAft>
                <a:spcPts val="0"/>
              </a:spcAft>
              <a:buClr>
                <a:schemeClr val="dk2"/>
              </a:buClr>
              <a:buSzPts val="1100"/>
              <a:buFont typeface="Arial"/>
              <a:buNone/>
            </a:pPr>
            <a:r>
              <a:rPr lang="en" sz="2100"/>
              <a:t>Pennsylvania 2018 </a:t>
            </a:r>
            <a:endParaRPr sz="1400" b="0">
              <a:solidFill>
                <a:schemeClr val="lt1"/>
              </a:solidFill>
            </a:endParaRPr>
          </a:p>
        </p:txBody>
      </p:sp>
      <p:sp>
        <p:nvSpPr>
          <p:cNvPr id="113" name="Google Shape;113;p18"/>
          <p:cNvSpPr txBox="1">
            <a:spLocks noGrp="1"/>
          </p:cNvSpPr>
          <p:nvPr>
            <p:ph type="title"/>
          </p:nvPr>
        </p:nvSpPr>
        <p:spPr>
          <a:xfrm>
            <a:off x="44797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Dr. Twenge PhD. of SDSU </a:t>
            </a:r>
            <a:endParaRPr sz="2100"/>
          </a:p>
          <a:p>
            <a:pPr marL="0" lvl="0" indent="0" algn="l" rtl="0">
              <a:spcBef>
                <a:spcPts val="0"/>
              </a:spcBef>
              <a:spcAft>
                <a:spcPts val="0"/>
              </a:spcAft>
              <a:buClr>
                <a:schemeClr val="dk2"/>
              </a:buClr>
              <a:buSzPts val="1100"/>
              <a:buFont typeface="Arial"/>
              <a:buNone/>
            </a:pPr>
            <a:r>
              <a:rPr lang="en" sz="2100"/>
              <a:t>Professor of Psychology 2019</a:t>
            </a:r>
            <a:endParaRPr sz="2100"/>
          </a:p>
          <a:p>
            <a:pPr marL="0" lvl="0" indent="0" algn="l" rtl="0">
              <a:spcBef>
                <a:spcPts val="0"/>
              </a:spcBef>
              <a:spcAft>
                <a:spcPts val="0"/>
              </a:spcAft>
              <a:buClr>
                <a:schemeClr val="dk2"/>
              </a:buClr>
              <a:buSzPts val="1100"/>
              <a:buFont typeface="Arial"/>
              <a:buNone/>
            </a:pPr>
            <a:endParaRPr sz="2100"/>
          </a:p>
          <a:p>
            <a:pPr marL="0" lvl="0" indent="0" algn="l" rtl="0">
              <a:spcBef>
                <a:spcPts val="1200"/>
              </a:spcBef>
              <a:spcAft>
                <a:spcPts val="1200"/>
              </a:spcAft>
              <a:buNone/>
            </a:pPr>
            <a:endParaRPr sz="2100"/>
          </a:p>
        </p:txBody>
      </p:sp>
      <p:sp>
        <p:nvSpPr>
          <p:cNvPr id="114" name="Google Shape;114;p18"/>
          <p:cNvSpPr txBox="1">
            <a:spLocks noGrp="1"/>
          </p:cNvSpPr>
          <p:nvPr>
            <p:ph type="title"/>
          </p:nvPr>
        </p:nvSpPr>
        <p:spPr>
          <a:xfrm>
            <a:off x="3286625" y="2061900"/>
            <a:ext cx="2481600" cy="20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JAMA Pediatrics </a:t>
            </a:r>
            <a:endParaRPr sz="2100"/>
          </a:p>
          <a:p>
            <a:pPr marL="0" lvl="0" indent="0" algn="l" rtl="0">
              <a:spcBef>
                <a:spcPts val="1200"/>
              </a:spcBef>
              <a:spcAft>
                <a:spcPts val="0"/>
              </a:spcAft>
              <a:buNone/>
            </a:pPr>
            <a:r>
              <a:rPr lang="en" sz="2100"/>
              <a:t>Boers PhD.,</a:t>
            </a:r>
            <a:endParaRPr sz="2100"/>
          </a:p>
          <a:p>
            <a:pPr marL="0" lvl="0" indent="0" algn="l" rtl="0">
              <a:spcBef>
                <a:spcPts val="0"/>
              </a:spcBef>
              <a:spcAft>
                <a:spcPts val="0"/>
              </a:spcAft>
              <a:buNone/>
            </a:pPr>
            <a:r>
              <a:rPr lang="en" sz="2100"/>
              <a:t>Afzali PhD., Newton PhD</a:t>
            </a:r>
            <a:endParaRPr sz="2100"/>
          </a:p>
          <a:p>
            <a:pPr marL="0" lvl="0" indent="0" algn="l" rtl="0">
              <a:spcBef>
                <a:spcPts val="0"/>
              </a:spcBef>
              <a:spcAft>
                <a:spcPts val="0"/>
              </a:spcAft>
              <a:buNone/>
            </a:pPr>
            <a:r>
              <a:rPr lang="en" sz="2100"/>
              <a:t>2019</a:t>
            </a:r>
            <a:endParaRPr sz="2100"/>
          </a:p>
          <a:p>
            <a:pPr marL="0" lvl="0" indent="0" algn="l" rtl="0">
              <a:spcBef>
                <a:spcPts val="0"/>
              </a:spcBef>
              <a:spcAft>
                <a:spcPts val="1200"/>
              </a:spcAft>
              <a:buNone/>
            </a:pPr>
            <a:endParaRPr sz="2100"/>
          </a:p>
        </p:txBody>
      </p:sp>
      <p:sp>
        <p:nvSpPr>
          <p:cNvPr id="115" name="Google Shape;115;p18"/>
          <p:cNvSpPr txBox="1"/>
          <p:nvPr/>
        </p:nvSpPr>
        <p:spPr>
          <a:xfrm>
            <a:off x="283100" y="4654975"/>
            <a:ext cx="6244200" cy="25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i="1">
              <a:solidFill>
                <a:schemeClr val="accent5"/>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9"/>
        <p:cNvGrpSpPr/>
        <p:nvPr/>
      </p:nvGrpSpPr>
      <p:grpSpPr>
        <a:xfrm>
          <a:off x="0" y="0"/>
          <a:ext cx="0" cy="0"/>
          <a:chOff x="0" y="0"/>
          <a:chExt cx="0" cy="0"/>
        </a:xfrm>
      </p:grpSpPr>
      <p:pic>
        <p:nvPicPr>
          <p:cNvPr id="120" name="Google Shape;120;p19"/>
          <p:cNvPicPr preferRelativeResize="0"/>
          <p:nvPr/>
        </p:nvPicPr>
        <p:blipFill>
          <a:blip r:embed="rId3">
            <a:alphaModFix/>
          </a:blip>
          <a:stretch>
            <a:fillRect/>
          </a:stretch>
        </p:blipFill>
        <p:spPr>
          <a:xfrm>
            <a:off x="1969850" y="0"/>
            <a:ext cx="5107025" cy="5143500"/>
          </a:xfrm>
          <a:prstGeom prst="rect">
            <a:avLst/>
          </a:prstGeom>
          <a:noFill/>
          <a:ln>
            <a:noFill/>
          </a:ln>
        </p:spPr>
      </p:pic>
      <p:pic>
        <p:nvPicPr>
          <p:cNvPr id="121" name="Google Shape;121;p19" descr="Piece of duct tape sticking a note to the slide"/>
          <p:cNvPicPr preferRelativeResize="0"/>
          <p:nvPr/>
        </p:nvPicPr>
        <p:blipFill rotWithShape="1">
          <a:blip r:embed="rId4">
            <a:alphaModFix/>
          </a:blip>
          <a:srcRect l="9244" t="5926" r="2118" b="10011"/>
          <a:stretch/>
        </p:blipFill>
        <p:spPr>
          <a:xfrm rot="154829">
            <a:off x="2396037" y="142531"/>
            <a:ext cx="4149425" cy="350537"/>
          </a:xfrm>
          <a:prstGeom prst="rect">
            <a:avLst/>
          </a:prstGeom>
          <a:noFill/>
          <a:ln>
            <a:noFill/>
          </a:ln>
        </p:spPr>
      </p:pic>
      <p:sp>
        <p:nvSpPr>
          <p:cNvPr id="122" name="Google Shape;122;p19"/>
          <p:cNvSpPr txBox="1"/>
          <p:nvPr/>
        </p:nvSpPr>
        <p:spPr>
          <a:xfrm>
            <a:off x="2506000" y="409125"/>
            <a:ext cx="3866700" cy="520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chemeClr val="dk1"/>
                </a:solidFill>
                <a:latin typeface="Raleway"/>
                <a:ea typeface="Raleway"/>
                <a:cs typeface="Raleway"/>
                <a:sym typeface="Raleway"/>
              </a:rPr>
              <a:t>Tips for better health</a:t>
            </a:r>
            <a:endParaRPr sz="2400" b="1">
              <a:solidFill>
                <a:schemeClr val="dk1"/>
              </a:solidFill>
              <a:latin typeface="Raleway"/>
              <a:ea typeface="Raleway"/>
              <a:cs typeface="Raleway"/>
              <a:sym typeface="Raleway"/>
            </a:endParaRPr>
          </a:p>
        </p:txBody>
      </p:sp>
      <p:sp>
        <p:nvSpPr>
          <p:cNvPr id="123" name="Google Shape;123;p19"/>
          <p:cNvSpPr txBox="1">
            <a:spLocks noGrp="1"/>
          </p:cNvSpPr>
          <p:nvPr>
            <p:ph type="body" idx="4294967295"/>
          </p:nvPr>
        </p:nvSpPr>
        <p:spPr>
          <a:xfrm>
            <a:off x="2310325" y="929625"/>
            <a:ext cx="4413900" cy="3977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Charging station</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Set up a charging station where all devices go one hour prior to bed</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Bedroom</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No devices in the bedroom</a:t>
            </a:r>
            <a:endParaRPr sz="1200">
              <a:latin typeface="Raleway"/>
              <a:ea typeface="Raleway"/>
              <a:cs typeface="Raleway"/>
              <a:sym typeface="Raleway"/>
            </a:endParaRPr>
          </a:p>
          <a:p>
            <a:pPr marL="457200" lvl="0" indent="-304800" algn="l" rtl="0">
              <a:spcBef>
                <a:spcPts val="1000"/>
              </a:spcBef>
              <a:spcAft>
                <a:spcPts val="0"/>
              </a:spcAft>
              <a:buClr>
                <a:schemeClr val="dk1"/>
              </a:buClr>
              <a:buSzPts val="1200"/>
              <a:buFont typeface="Raleway"/>
              <a:buChar char="➔"/>
            </a:pPr>
            <a:r>
              <a:rPr lang="en" sz="1400" b="1">
                <a:solidFill>
                  <a:schemeClr val="dk1"/>
                </a:solidFill>
                <a:latin typeface="Raleway"/>
                <a:ea typeface="Raleway"/>
                <a:cs typeface="Raleway"/>
                <a:sym typeface="Raleway"/>
              </a:rPr>
              <a:t>Limits</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No more than 30 minutes at a time. No more than 2 hours per day</a:t>
            </a:r>
            <a:endParaRPr sz="1200">
              <a:latin typeface="Raleway"/>
              <a:ea typeface="Raleway"/>
              <a:cs typeface="Raleway"/>
              <a:sym typeface="Raleway"/>
            </a:endParaRPr>
          </a:p>
          <a:p>
            <a:pPr marL="457200" lvl="0" indent="-304800" algn="l" rtl="0">
              <a:spcBef>
                <a:spcPts val="1000"/>
              </a:spcBef>
              <a:spcAft>
                <a:spcPts val="0"/>
              </a:spcAft>
              <a:buClr>
                <a:schemeClr val="dk1"/>
              </a:buClr>
              <a:buSzPts val="1200"/>
              <a:buFont typeface="Raleway"/>
              <a:buChar char="➔"/>
            </a:pPr>
            <a:r>
              <a:rPr lang="en" sz="1400" b="1">
                <a:solidFill>
                  <a:schemeClr val="dk1"/>
                </a:solidFill>
                <a:latin typeface="Raleway"/>
                <a:ea typeface="Raleway"/>
                <a:cs typeface="Raleway"/>
                <a:sym typeface="Raleway"/>
              </a:rPr>
              <a:t>Alarms</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Set an alarm to help keep you to your limits of 30/2</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Face to face</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Make plans with others and engage in activities</a:t>
            </a:r>
            <a:endParaRPr sz="1400" b="1">
              <a:solidFill>
                <a:schemeClr val="dk1"/>
              </a:solidFill>
              <a:latin typeface="Raleway"/>
              <a:ea typeface="Raleway"/>
              <a:cs typeface="Raleway"/>
              <a:sym typeface="Raleway"/>
            </a:endParaRPr>
          </a:p>
          <a:p>
            <a:pPr marL="457200" lvl="0" indent="-317500" algn="l" rtl="0">
              <a:spcBef>
                <a:spcPts val="1000"/>
              </a:spcBef>
              <a:spcAft>
                <a:spcPts val="1000"/>
              </a:spcAft>
              <a:buClr>
                <a:schemeClr val="dk1"/>
              </a:buClr>
              <a:buSzPts val="1400"/>
              <a:buFont typeface="Raleway"/>
              <a:buChar char="➔"/>
            </a:pPr>
            <a:r>
              <a:rPr lang="en" sz="1400" b="1">
                <a:solidFill>
                  <a:schemeClr val="dk1"/>
                </a:solidFill>
                <a:latin typeface="Raleway"/>
                <a:ea typeface="Raleway"/>
                <a:cs typeface="Raleway"/>
                <a:sym typeface="Raleway"/>
              </a:rPr>
              <a:t>Balance</a:t>
            </a:r>
            <a:r>
              <a:rPr lang="en" sz="1200">
                <a:latin typeface="Raleway"/>
                <a:ea typeface="Raleway"/>
                <a:cs typeface="Raleway"/>
                <a:sym typeface="Raleway"/>
              </a:rPr>
              <a:t/>
            </a:r>
            <a:br>
              <a:rPr lang="en" sz="1200">
                <a:latin typeface="Raleway"/>
                <a:ea typeface="Raleway"/>
                <a:cs typeface="Raleway"/>
                <a:sym typeface="Raleway"/>
              </a:rPr>
            </a:br>
            <a:r>
              <a:rPr lang="en" sz="1200">
                <a:latin typeface="Raleway"/>
                <a:ea typeface="Raleway"/>
                <a:cs typeface="Raleway"/>
                <a:sym typeface="Raleway"/>
              </a:rPr>
              <a:t>Create a balance in activities</a:t>
            </a:r>
            <a:endParaRPr sz="1400" b="1">
              <a:solidFill>
                <a:schemeClr val="dk1"/>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0"/>
          <p:cNvSpPr txBox="1">
            <a:spLocks noGrp="1"/>
          </p:cNvSpPr>
          <p:nvPr>
            <p:ph type="body" idx="1"/>
          </p:nvPr>
        </p:nvSpPr>
        <p:spPr>
          <a:xfrm>
            <a:off x="3328150" y="121600"/>
            <a:ext cx="5538300" cy="487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dk1"/>
                </a:solidFill>
              </a:rPr>
              <a:t>Reach out!</a:t>
            </a:r>
            <a:endParaRPr sz="3000" b="1">
              <a:solidFill>
                <a:schemeClr val="dk1"/>
              </a:solidFill>
            </a:endParaRPr>
          </a:p>
          <a:p>
            <a:pPr marL="457200" lvl="0" indent="-317500" algn="l" rtl="0">
              <a:spcBef>
                <a:spcPts val="0"/>
              </a:spcBef>
              <a:spcAft>
                <a:spcPts val="0"/>
              </a:spcAft>
              <a:buClr>
                <a:srgbClr val="222222"/>
              </a:buClr>
              <a:buSzPts val="1400"/>
              <a:buFont typeface="Arial"/>
              <a:buChar char="●"/>
            </a:pPr>
            <a:r>
              <a:rPr lang="en" sz="1150">
                <a:solidFill>
                  <a:srgbClr val="4A4A4A"/>
                </a:solidFill>
                <a:highlight>
                  <a:srgbClr val="FFFFFF"/>
                </a:highlight>
                <a:latin typeface="Verdana"/>
                <a:ea typeface="Verdana"/>
                <a:cs typeface="Verdana"/>
                <a:sym typeface="Verdana"/>
              </a:rPr>
              <a:t>SAMHSA’s National Helpline, </a:t>
            </a:r>
            <a:r>
              <a:rPr lang="en" sz="1150">
                <a:solidFill>
                  <a:srgbClr val="1F419A"/>
                </a:solidFill>
                <a:highlight>
                  <a:srgbClr val="FFFFFF"/>
                </a:highlight>
                <a:latin typeface="Verdana"/>
                <a:ea typeface="Verdana"/>
                <a:cs typeface="Verdana"/>
                <a:sym typeface="Verdana"/>
              </a:rPr>
              <a:t>1-800-662-HELP (4357)</a:t>
            </a:r>
            <a:r>
              <a:rPr lang="en" sz="1150">
                <a:solidFill>
                  <a:srgbClr val="4A4A4A"/>
                </a:solidFill>
                <a:highlight>
                  <a:srgbClr val="FFFFFF"/>
                </a:highlight>
                <a:latin typeface="Verdana"/>
                <a:ea typeface="Verdana"/>
                <a:cs typeface="Verdana"/>
                <a:sym typeface="Verdana"/>
              </a:rPr>
              <a:t>, (also known as the Treatment Referral Routing Service) or TTY: </a:t>
            </a:r>
            <a:r>
              <a:rPr lang="en" sz="1150">
                <a:solidFill>
                  <a:srgbClr val="1F419A"/>
                </a:solidFill>
                <a:highlight>
                  <a:srgbClr val="FFFFFF"/>
                </a:highlight>
                <a:latin typeface="Verdana"/>
                <a:ea typeface="Verdana"/>
                <a:cs typeface="Verdana"/>
                <a:sym typeface="Verdana"/>
              </a:rPr>
              <a:t>1-800-487-4889</a:t>
            </a:r>
            <a:r>
              <a:rPr lang="en" sz="1150">
                <a:solidFill>
                  <a:srgbClr val="4A4A4A"/>
                </a:solidFill>
                <a:highlight>
                  <a:srgbClr val="FFFFFF"/>
                </a:highlight>
                <a:latin typeface="Verdana"/>
                <a:ea typeface="Verdana"/>
                <a:cs typeface="Verdana"/>
                <a:sym typeface="Verdana"/>
              </a:rPr>
              <a:t> is a confidential, free, 24-hour-a-day, 365-day-a-year, information service, in English and Spanish, for individuals and family members facing mental and/or substance use disorders. </a:t>
            </a:r>
            <a:endParaRPr sz="1150">
              <a:solidFill>
                <a:srgbClr val="4A4A4A"/>
              </a:solidFill>
              <a:highlight>
                <a:srgbClr val="FFFFFF"/>
              </a:highlight>
              <a:latin typeface="Verdana"/>
              <a:ea typeface="Verdana"/>
              <a:cs typeface="Verdana"/>
              <a:sym typeface="Verdana"/>
            </a:endParaRPr>
          </a:p>
          <a:p>
            <a:pPr marL="0" lvl="0" indent="0" algn="l" rtl="0">
              <a:lnSpc>
                <a:spcPct val="110000"/>
              </a:lnSpc>
              <a:spcBef>
                <a:spcPts val="1500"/>
              </a:spcBef>
              <a:spcAft>
                <a:spcPts val="0"/>
              </a:spcAft>
              <a:buNone/>
            </a:pPr>
            <a:r>
              <a:rPr lang="en" sz="1800">
                <a:solidFill>
                  <a:srgbClr val="333333"/>
                </a:solidFill>
                <a:highlight>
                  <a:srgbClr val="FFFFFF"/>
                </a:highlight>
                <a:latin typeface="Arial"/>
                <a:ea typeface="Arial"/>
                <a:cs typeface="Arial"/>
                <a:sym typeface="Arial"/>
              </a:rPr>
              <a:t>Suicide and Crisis Hotlines by County</a:t>
            </a:r>
            <a:endParaRPr sz="1800">
              <a:solidFill>
                <a:srgbClr val="333333"/>
              </a:solidFill>
              <a:highlight>
                <a:srgbClr val="FFFFFF"/>
              </a:highlight>
              <a:latin typeface="Arial"/>
              <a:ea typeface="Arial"/>
              <a:cs typeface="Arial"/>
              <a:sym typeface="Arial"/>
            </a:endParaRPr>
          </a:p>
          <a:p>
            <a:pPr marL="457200" lvl="0" indent="-292100" algn="l" rtl="0">
              <a:spcBef>
                <a:spcPts val="800"/>
              </a:spcBef>
              <a:spcAft>
                <a:spcPts val="0"/>
              </a:spcAft>
              <a:buClr>
                <a:srgbClr val="333333"/>
              </a:buClr>
              <a:buSzPts val="1000"/>
              <a:buFont typeface="Arial"/>
              <a:buChar char="●"/>
            </a:pPr>
            <a:r>
              <a:rPr lang="en" sz="1000">
                <a:solidFill>
                  <a:srgbClr val="333333"/>
                </a:solidFill>
                <a:highlight>
                  <a:srgbClr val="FFFFFF"/>
                </a:highlight>
                <a:latin typeface="Arial"/>
                <a:ea typeface="Arial"/>
                <a:cs typeface="Arial"/>
                <a:sym typeface="Arial"/>
              </a:rPr>
              <a:t>Maricopa County served by Mercy Care: </a:t>
            </a:r>
            <a:br>
              <a:rPr lang="en" sz="1000">
                <a:solidFill>
                  <a:srgbClr val="333333"/>
                </a:solidFill>
                <a:highlight>
                  <a:srgbClr val="FFFFFF"/>
                </a:highlight>
                <a:latin typeface="Arial"/>
                <a:ea typeface="Arial"/>
                <a:cs typeface="Arial"/>
                <a:sym typeface="Arial"/>
              </a:rPr>
            </a:br>
            <a:r>
              <a:rPr lang="en" sz="1000" b="1">
                <a:solidFill>
                  <a:srgbClr val="333333"/>
                </a:solidFill>
                <a:highlight>
                  <a:srgbClr val="FFFFFF"/>
                </a:highlight>
                <a:latin typeface="Arial"/>
                <a:ea typeface="Arial"/>
                <a:cs typeface="Arial"/>
                <a:sym typeface="Arial"/>
              </a:rPr>
              <a:t>1-800-631-1314</a:t>
            </a:r>
            <a:r>
              <a:rPr lang="en" sz="1000">
                <a:solidFill>
                  <a:srgbClr val="333333"/>
                </a:solidFill>
                <a:highlight>
                  <a:srgbClr val="FFFFFF"/>
                </a:highlight>
                <a:latin typeface="Arial"/>
                <a:ea typeface="Arial"/>
                <a:cs typeface="Arial"/>
                <a:sym typeface="Arial"/>
              </a:rPr>
              <a:t> or </a:t>
            </a:r>
            <a:r>
              <a:rPr lang="en" sz="1000" b="1">
                <a:solidFill>
                  <a:srgbClr val="333333"/>
                </a:solidFill>
                <a:highlight>
                  <a:srgbClr val="FFFFFF"/>
                </a:highlight>
                <a:latin typeface="Arial"/>
                <a:ea typeface="Arial"/>
                <a:cs typeface="Arial"/>
                <a:sym typeface="Arial"/>
              </a:rPr>
              <a:t>602-222-9444</a:t>
            </a:r>
            <a:endParaRPr sz="1000" b="1">
              <a:solidFill>
                <a:srgbClr val="333333"/>
              </a:solidFill>
              <a:highlight>
                <a:srgbClr val="FFFFFF"/>
              </a:highlight>
              <a:latin typeface="Arial"/>
              <a:ea typeface="Arial"/>
              <a:cs typeface="Arial"/>
              <a:sym typeface="Arial"/>
            </a:endParaRPr>
          </a:p>
          <a:p>
            <a:pPr marL="457200" lvl="0" indent="-292100" algn="l" rtl="0">
              <a:spcBef>
                <a:spcPts val="0"/>
              </a:spcBef>
              <a:spcAft>
                <a:spcPts val="0"/>
              </a:spcAft>
              <a:buClr>
                <a:srgbClr val="333333"/>
              </a:buClr>
              <a:buSzPts val="1000"/>
              <a:buFont typeface="Arial"/>
              <a:buChar char="●"/>
            </a:pPr>
            <a:r>
              <a:rPr lang="en" sz="1000">
                <a:solidFill>
                  <a:srgbClr val="333333"/>
                </a:solidFill>
                <a:highlight>
                  <a:srgbClr val="FFFFFF"/>
                </a:highlight>
                <a:latin typeface="Arial"/>
                <a:ea typeface="Arial"/>
                <a:cs typeface="Arial"/>
                <a:sym typeface="Arial"/>
              </a:rPr>
              <a:t>Cochise, Graham, Greenlee, La Paz, Pima, Pinal, Santa Cruz and Yuma Counties served by Arizona Complete Health - Complete Care Plan: </a:t>
            </a:r>
            <a:br>
              <a:rPr lang="en" sz="1000">
                <a:solidFill>
                  <a:srgbClr val="333333"/>
                </a:solidFill>
                <a:highlight>
                  <a:srgbClr val="FFFFFF"/>
                </a:highlight>
                <a:latin typeface="Arial"/>
                <a:ea typeface="Arial"/>
                <a:cs typeface="Arial"/>
                <a:sym typeface="Arial"/>
              </a:rPr>
            </a:br>
            <a:r>
              <a:rPr lang="en" sz="1000" b="1">
                <a:solidFill>
                  <a:srgbClr val="333333"/>
                </a:solidFill>
                <a:highlight>
                  <a:srgbClr val="FFFFFF"/>
                </a:highlight>
                <a:latin typeface="Arial"/>
                <a:ea typeface="Arial"/>
                <a:cs typeface="Arial"/>
                <a:sym typeface="Arial"/>
              </a:rPr>
              <a:t>1-866-495-6735</a:t>
            </a:r>
            <a:endParaRPr sz="1000" b="1">
              <a:solidFill>
                <a:srgbClr val="333333"/>
              </a:solidFill>
              <a:highlight>
                <a:srgbClr val="FFFFFF"/>
              </a:highlight>
              <a:latin typeface="Arial"/>
              <a:ea typeface="Arial"/>
              <a:cs typeface="Arial"/>
              <a:sym typeface="Arial"/>
            </a:endParaRPr>
          </a:p>
          <a:p>
            <a:pPr marL="457200" lvl="0" indent="-292100" algn="l" rtl="0">
              <a:spcBef>
                <a:spcPts val="0"/>
              </a:spcBef>
              <a:spcAft>
                <a:spcPts val="0"/>
              </a:spcAft>
              <a:buClr>
                <a:srgbClr val="333333"/>
              </a:buClr>
              <a:buSzPts val="1000"/>
              <a:buFont typeface="Arial"/>
              <a:buChar char="●"/>
            </a:pPr>
            <a:r>
              <a:rPr lang="en" sz="1000">
                <a:solidFill>
                  <a:srgbClr val="333333"/>
                </a:solidFill>
                <a:highlight>
                  <a:srgbClr val="FFFFFF"/>
                </a:highlight>
                <a:latin typeface="Arial"/>
                <a:ea typeface="Arial"/>
                <a:cs typeface="Arial"/>
                <a:sym typeface="Arial"/>
              </a:rPr>
              <a:t>Apache, Coconino, Gila, Mohave, Navajo and Yavapai Counties served by Steward Health Choice Arizona: </a:t>
            </a:r>
            <a:br>
              <a:rPr lang="en" sz="1000">
                <a:solidFill>
                  <a:srgbClr val="333333"/>
                </a:solidFill>
                <a:highlight>
                  <a:srgbClr val="FFFFFF"/>
                </a:highlight>
                <a:latin typeface="Arial"/>
                <a:ea typeface="Arial"/>
                <a:cs typeface="Arial"/>
                <a:sym typeface="Arial"/>
              </a:rPr>
            </a:br>
            <a:r>
              <a:rPr lang="en" sz="1000" b="1">
                <a:solidFill>
                  <a:srgbClr val="333333"/>
                </a:solidFill>
                <a:highlight>
                  <a:srgbClr val="FFFFFF"/>
                </a:highlight>
                <a:latin typeface="Arial"/>
                <a:ea typeface="Arial"/>
                <a:cs typeface="Arial"/>
                <a:sym typeface="Arial"/>
              </a:rPr>
              <a:t>1-877-756-4090</a:t>
            </a:r>
            <a:endParaRPr sz="1000" b="1">
              <a:solidFill>
                <a:srgbClr val="333333"/>
              </a:solidFill>
              <a:highlight>
                <a:srgbClr val="FFFFFF"/>
              </a:highlight>
              <a:latin typeface="Arial"/>
              <a:ea typeface="Arial"/>
              <a:cs typeface="Arial"/>
              <a:sym typeface="Arial"/>
            </a:endParaRPr>
          </a:p>
          <a:p>
            <a:pPr marL="457200" lvl="0" indent="-292100" algn="l" rtl="0">
              <a:spcBef>
                <a:spcPts val="0"/>
              </a:spcBef>
              <a:spcAft>
                <a:spcPts val="0"/>
              </a:spcAft>
              <a:buClr>
                <a:srgbClr val="333333"/>
              </a:buClr>
              <a:buSzPts val="1000"/>
              <a:buFont typeface="Arial"/>
              <a:buChar char="●"/>
            </a:pPr>
            <a:r>
              <a:rPr lang="en" sz="1000">
                <a:solidFill>
                  <a:srgbClr val="333333"/>
                </a:solidFill>
                <a:highlight>
                  <a:srgbClr val="FFFFFF"/>
                </a:highlight>
                <a:latin typeface="Arial"/>
                <a:ea typeface="Arial"/>
                <a:cs typeface="Arial"/>
                <a:sym typeface="Arial"/>
              </a:rPr>
              <a:t>Gila River and Ak-Chin Indian Communities: </a:t>
            </a:r>
            <a:br>
              <a:rPr lang="en" sz="1000">
                <a:solidFill>
                  <a:srgbClr val="333333"/>
                </a:solidFill>
                <a:highlight>
                  <a:srgbClr val="FFFFFF"/>
                </a:highlight>
                <a:latin typeface="Arial"/>
                <a:ea typeface="Arial"/>
                <a:cs typeface="Arial"/>
                <a:sym typeface="Arial"/>
              </a:rPr>
            </a:br>
            <a:r>
              <a:rPr lang="en" sz="1000" b="1">
                <a:solidFill>
                  <a:srgbClr val="333333"/>
                </a:solidFill>
                <a:highlight>
                  <a:srgbClr val="FFFFFF"/>
                </a:highlight>
                <a:latin typeface="Arial"/>
                <a:ea typeface="Arial"/>
                <a:cs typeface="Arial"/>
                <a:sym typeface="Arial"/>
              </a:rPr>
              <a:t>1-800-259-3449</a:t>
            </a:r>
            <a:endParaRPr sz="1000" b="1">
              <a:solidFill>
                <a:srgbClr val="333333"/>
              </a:solidFill>
              <a:highlight>
                <a:srgbClr val="FFFFFF"/>
              </a:highlight>
              <a:latin typeface="Arial"/>
              <a:ea typeface="Arial"/>
              <a:cs typeface="Arial"/>
              <a:sym typeface="Arial"/>
            </a:endParaRPr>
          </a:p>
          <a:p>
            <a:pPr marL="457200" lvl="0" indent="-292100" algn="l" rtl="0">
              <a:spcBef>
                <a:spcPts val="0"/>
              </a:spcBef>
              <a:spcAft>
                <a:spcPts val="0"/>
              </a:spcAft>
              <a:buClr>
                <a:srgbClr val="333333"/>
              </a:buClr>
              <a:buSzPts val="1000"/>
              <a:buFont typeface="Arial"/>
              <a:buChar char="●"/>
            </a:pPr>
            <a:r>
              <a:rPr lang="en" sz="1000">
                <a:solidFill>
                  <a:srgbClr val="333333"/>
                </a:solidFill>
                <a:highlight>
                  <a:srgbClr val="FFFFFF"/>
                </a:highlight>
                <a:latin typeface="Arial"/>
                <a:ea typeface="Arial"/>
                <a:cs typeface="Arial"/>
                <a:sym typeface="Arial"/>
              </a:rPr>
              <a:t>Salt River Pima Maricopa Indian Community: </a:t>
            </a:r>
            <a:br>
              <a:rPr lang="en" sz="1000">
                <a:solidFill>
                  <a:srgbClr val="333333"/>
                </a:solidFill>
                <a:highlight>
                  <a:srgbClr val="FFFFFF"/>
                </a:highlight>
                <a:latin typeface="Arial"/>
                <a:ea typeface="Arial"/>
                <a:cs typeface="Arial"/>
                <a:sym typeface="Arial"/>
              </a:rPr>
            </a:br>
            <a:r>
              <a:rPr lang="en" sz="1000" b="1">
                <a:solidFill>
                  <a:srgbClr val="333333"/>
                </a:solidFill>
                <a:highlight>
                  <a:srgbClr val="FFFFFF"/>
                </a:highlight>
                <a:latin typeface="Arial"/>
                <a:ea typeface="Arial"/>
                <a:cs typeface="Arial"/>
                <a:sym typeface="Arial"/>
              </a:rPr>
              <a:t>1-855-331-6432</a:t>
            </a:r>
            <a:endParaRPr sz="1000" b="1">
              <a:solidFill>
                <a:srgbClr val="333333"/>
              </a:solidFill>
              <a:highlight>
                <a:srgbClr val="FFFFFF"/>
              </a:highlight>
              <a:latin typeface="Arial"/>
              <a:ea typeface="Arial"/>
              <a:cs typeface="Arial"/>
              <a:sym typeface="Arial"/>
            </a:endParaRPr>
          </a:p>
          <a:p>
            <a:pPr marL="0" lvl="0" indent="0" algn="l" rtl="0">
              <a:spcBef>
                <a:spcPts val="800"/>
              </a:spcBef>
              <a:spcAft>
                <a:spcPts val="0"/>
              </a:spcAft>
              <a:buNone/>
            </a:pPr>
            <a:endParaRPr sz="1150">
              <a:solidFill>
                <a:srgbClr val="4A4A4A"/>
              </a:solidFill>
              <a:highlight>
                <a:srgbClr val="FFFFFF"/>
              </a:highlight>
              <a:latin typeface="Verdana"/>
              <a:ea typeface="Verdana"/>
              <a:cs typeface="Verdana"/>
              <a:sym typeface="Verdana"/>
            </a:endParaRPr>
          </a:p>
        </p:txBody>
      </p:sp>
      <p:pic>
        <p:nvPicPr>
          <p:cNvPr id="129" name="Google Shape;129;p20"/>
          <p:cNvPicPr preferRelativeResize="0"/>
          <p:nvPr/>
        </p:nvPicPr>
        <p:blipFill>
          <a:blip r:embed="rId3">
            <a:alphaModFix/>
          </a:blip>
          <a:stretch>
            <a:fillRect/>
          </a:stretch>
        </p:blipFill>
        <p:spPr>
          <a:xfrm>
            <a:off x="248650" y="2339075"/>
            <a:ext cx="2941800" cy="2295575"/>
          </a:xfrm>
          <a:prstGeom prst="rect">
            <a:avLst/>
          </a:prstGeom>
          <a:noFill/>
          <a:ln>
            <a:noFill/>
          </a:ln>
        </p:spPr>
      </p:pic>
      <p:sp>
        <p:nvSpPr>
          <p:cNvPr id="130" name="Google Shape;130;p20"/>
          <p:cNvSpPr txBox="1"/>
          <p:nvPr/>
        </p:nvSpPr>
        <p:spPr>
          <a:xfrm>
            <a:off x="69850" y="385075"/>
            <a:ext cx="3120600" cy="173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4A4A4A"/>
                </a:solidFill>
                <a:highlight>
                  <a:srgbClr val="FFFFFF"/>
                </a:highlight>
                <a:latin typeface="Verdana"/>
                <a:ea typeface="Verdana"/>
                <a:cs typeface="Verdana"/>
                <a:sym typeface="Verdana"/>
              </a:rPr>
              <a:t>You can also TEXT 741741</a:t>
            </a:r>
            <a:r>
              <a:rPr lang="en" sz="1150">
                <a:solidFill>
                  <a:srgbClr val="4A4A4A"/>
                </a:solidFill>
                <a:highlight>
                  <a:srgbClr val="FFFFFF"/>
                </a:highlight>
                <a:latin typeface="Verdana"/>
                <a:ea typeface="Verdana"/>
                <a:cs typeface="Verdana"/>
                <a:sym typeface="Verdana"/>
              </a:rPr>
              <a:t> - and text a counselor at anytime</a:t>
            </a:r>
            <a:endParaRPr sz="1150">
              <a:solidFill>
                <a:srgbClr val="4A4A4A"/>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Clr>
                <a:schemeClr val="dk2"/>
              </a:buClr>
              <a:buSzPts val="1100"/>
              <a:buFont typeface="Arial"/>
              <a:buNone/>
            </a:pPr>
            <a:endParaRPr sz="1150">
              <a:solidFill>
                <a:srgbClr val="4A4A4A"/>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Clr>
                <a:schemeClr val="dk2"/>
              </a:buClr>
              <a:buSzPts val="1100"/>
              <a:buFont typeface="Arial"/>
              <a:buNone/>
            </a:pPr>
            <a:r>
              <a:rPr lang="en" sz="1050">
                <a:solidFill>
                  <a:srgbClr val="424243"/>
                </a:solidFill>
                <a:highlight>
                  <a:srgbClr val="F2F2F2"/>
                </a:highlight>
              </a:rPr>
              <a:t>First, you’re in crisis. That doesn’t just mean suicide: it’s any painful emotion for which you need support. You text us at 741741</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520</Words>
  <Application>Microsoft Office PowerPoint</Application>
  <PresentationFormat>On-screen Show (16:9)</PresentationFormat>
  <Paragraphs>63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Verdana</vt:lpstr>
      <vt:lpstr>Lato</vt:lpstr>
      <vt:lpstr>Raleway</vt:lpstr>
      <vt:lpstr>Arial</vt:lpstr>
      <vt:lpstr>Swiss</vt:lpstr>
      <vt:lpstr>Effects of Social Media on Teen Depression and Suicide</vt:lpstr>
      <vt:lpstr>Survey Are you female? Do you own a smartphone? Did you get your phone before the age of 14? Do you spend more than 30 minutes at a time on social media? Do you spend more than 2 hours per day on social media? Is your phone, computer, IPad, TV in your room when you sleep? Do you compare yourself to other people your age? Are you rested when you wake up, ready to start the day? Do you feel isolated, lonely, or left out some of the time? Have you ever felt depressed or had thoughts of suicide? </vt:lpstr>
      <vt:lpstr>PowerPoint Presentation</vt:lpstr>
      <vt:lpstr>What are the risks? Increased depression Increased thoughts and completion of suicide Less healthy activity (physical, learning, development) Sleep deprivation (melatonin disruption, interrupted sleep, less REM sleep) Lower self esteem (comparison to others, curated images: prettier, richer, thinner, popular, fear of being rejected</vt:lpstr>
      <vt:lpstr>PowerPoint Presentation</vt:lpstr>
      <vt:lpstr>People saying social media causes depression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Social Media on Teen Depression and Suicide</dc:title>
  <dc:creator>Haddad, Julianne</dc:creator>
  <cp:lastModifiedBy>Haddad, Julianne</cp:lastModifiedBy>
  <cp:revision>1</cp:revision>
  <dcterms:modified xsi:type="dcterms:W3CDTF">2019-09-11T00:39:38Z</dcterms:modified>
</cp:coreProperties>
</file>